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A20A96"/>
    <a:srgbClr val="5C78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9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8A2B-5C9B-4FAB-97E7-4D3D0F420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AE2FA-60D3-4898-9480-4F60BC96E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6DDF0-012E-4AE0-BDE0-3B0DF474D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FFC8-088E-4915-B30E-3825E24787C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E855C-8393-49A3-B947-38ABE9B68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6F544-4E5E-41B5-BA44-EA1F68A2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636C-1711-4D7B-A4B6-95944746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1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34074-DEF4-489D-B4C0-AEEEA0331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78582-A257-432C-90D4-CF7687C9C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D602E-4E7A-46CA-8FF7-677D57CB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FFC8-088E-4915-B30E-3825E24787C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4FB7E-D867-4B10-A993-C07673D39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4C9CA-30F9-43D8-A059-CE7627EC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636C-1711-4D7B-A4B6-95944746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7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C2AF90-57EF-4FC8-AE29-BBAE30063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02E71B-4BFE-4B06-91CC-83DEE3DF4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CB701-90C5-4954-BE23-81B3C9DB3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FFC8-088E-4915-B30E-3825E24787C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3F4B4-E51E-4E25-9304-B303162A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5704B-EF19-4A76-9EA5-5C5AF84E7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636C-1711-4D7B-A4B6-95944746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9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1F4E0-748A-4D13-97B6-2A97384A1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54F6F-1369-4B8E-A2E0-15C4B64A9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081F1-6E78-44A0-93AF-8B352C71E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FFC8-088E-4915-B30E-3825E24787C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DCBAF-0D37-4725-B087-E99DB7C5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A155D-2122-4604-9A3D-85821E911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636C-1711-4D7B-A4B6-95944746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5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C8D01-5C86-42A0-956E-C47740B7A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C95B8-6ED9-4BFF-91AF-857C661E4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29A87-5E5C-400E-AAE7-B34A2EDA0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FFC8-088E-4915-B30E-3825E24787C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EEE48-B1E2-4B1B-86A2-715C6017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FBCA6-DBBD-494F-9164-8DF4AE1C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636C-1711-4D7B-A4B6-95944746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4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1FEC6-0B24-4100-9454-4D8699635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2489B-C9D8-4DDE-86D9-7EA72F0C57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EF8F1-3409-4FD4-A59C-B49D57A28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8C1E8-0547-4081-A05E-26DC41736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FFC8-088E-4915-B30E-3825E24787C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622B0B-1854-4E36-B79D-8ADBAFCD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0B1AE-5CFC-4358-A095-83A22E44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636C-1711-4D7B-A4B6-95944746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61C06-2317-42B3-B6D2-BF1DD48A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10BA0-7916-4230-947F-B1B54559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42557-43DD-4C58-9B6E-CA458F843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75A2D9-B0B3-4CFA-A019-DF7DDF5C5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427C93-BF99-4874-BF60-273017473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B88EF-86EB-4F4F-B374-12C3FCC91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FFC8-088E-4915-B30E-3825E24787C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7E38B7-16CC-4605-8390-5293565C9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A94E59-2E8C-4A0F-AB73-915FAC0A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636C-1711-4D7B-A4B6-95944746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9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02D04-C522-467E-8498-F9265B4CF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C9851C-A419-415A-9F47-8AB85C17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FFC8-088E-4915-B30E-3825E24787C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F1974-D428-440C-9BB7-C3BBC7041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0C3DE-73D4-4FBC-BC83-3B5C15C8F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636C-1711-4D7B-A4B6-95944746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E5403E-851D-4C34-8291-BAAEFA0ED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FFC8-088E-4915-B30E-3825E24787C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A042A7-3CFF-4A27-B446-0A7108E71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8BF86-4E68-40B4-ADAB-F43D2A5F0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636C-1711-4D7B-A4B6-95944746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8376A-8A54-4011-ACEE-53C771219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CADE0-3EA9-44E6-98AE-AA9B9CA5E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3CBB03-0E03-4EC4-958F-12E7C3925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D8815-F30A-4A02-B6A0-EFC9D1E87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FFC8-088E-4915-B30E-3825E24787C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068F9-9311-4771-81F1-A88441CC3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FFD15-86FF-46A4-B37C-8F01ADF5F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636C-1711-4D7B-A4B6-95944746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0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8C76A-2BBB-464C-82B9-17D2E89AA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295262-36ED-4DE1-A174-E743A90169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EAABC-6CB6-4F65-B482-0F9A8C043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DD612-9662-4659-93DC-26A14AF6A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FFC8-088E-4915-B30E-3825E24787C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75FF1-A2EA-443A-9706-CB2768014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E4270-70E0-434C-B6F0-37219E6B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636C-1711-4D7B-A4B6-95944746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0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F18FC4-96B2-46F1-A2E8-CF3836DA6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8F730-005A-41D6-96D9-F881742BD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8A4C7-4E66-4BA4-89F1-7BDF1FD1D1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FFC8-088E-4915-B30E-3825E24787C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57E49-9FD9-4955-99A0-55319E0B24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DE214-D9D6-4019-A0EB-EE2074C76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A636C-1711-4D7B-A4B6-95944746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7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engineering drawing&#10;&#10;Description automatically generated">
            <a:extLst>
              <a:ext uri="{FF2B5EF4-FFF2-40B4-BE49-F238E27FC236}">
                <a16:creationId xmlns:a16="http://schemas.microsoft.com/office/drawing/2014/main" id="{B99EDB09-130B-4B2B-8FA3-FF9CAD5314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62" t="67523" r="33600" b="2462"/>
          <a:stretch/>
        </p:blipFill>
        <p:spPr>
          <a:xfrm>
            <a:off x="1857294" y="2073001"/>
            <a:ext cx="2681206" cy="27350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989837-DEF0-436C-A9FC-0B99FE5966C2}"/>
              </a:ext>
            </a:extLst>
          </p:cNvPr>
          <p:cNvSpPr txBox="1"/>
          <p:nvPr/>
        </p:nvSpPr>
        <p:spPr>
          <a:xfrm>
            <a:off x="2753132" y="373047"/>
            <a:ext cx="7172928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baseline="30000" dirty="0">
                <a:latin typeface="Klavika" panose="02000803050000020004" pitchFamily="50" charset="0"/>
              </a:rPr>
              <a:t>JOIN US!</a:t>
            </a:r>
          </a:p>
        </p:txBody>
      </p:sp>
      <p:pic>
        <p:nvPicPr>
          <p:cNvPr id="9" name="Picture 8" descr="A picture containing engineering drawing&#10;&#10;Description automatically generated">
            <a:extLst>
              <a:ext uri="{FF2B5EF4-FFF2-40B4-BE49-F238E27FC236}">
                <a16:creationId xmlns:a16="http://schemas.microsoft.com/office/drawing/2014/main" id="{F38AFEFE-6A7D-4FDA-86E7-579E265001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23" t="8533" r="29978" b="61522"/>
          <a:stretch/>
        </p:blipFill>
        <p:spPr>
          <a:xfrm>
            <a:off x="8166255" y="2195962"/>
            <a:ext cx="2450642" cy="2793556"/>
          </a:xfrm>
          <a:prstGeom prst="rect">
            <a:avLst/>
          </a:prstGeom>
        </p:spPr>
      </p:pic>
      <p:pic>
        <p:nvPicPr>
          <p:cNvPr id="5" name="Picture 4" descr="A picture containing engineering drawing&#10;&#10;Description automatically generated">
            <a:extLst>
              <a:ext uri="{FF2B5EF4-FFF2-40B4-BE49-F238E27FC236}">
                <a16:creationId xmlns:a16="http://schemas.microsoft.com/office/drawing/2014/main" id="{E5DB1BFD-E37F-4CBD-B78E-D95DE506EB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9" t="2346" r="59298" b="7183"/>
          <a:stretch/>
        </p:blipFill>
        <p:spPr>
          <a:xfrm>
            <a:off x="302491" y="216882"/>
            <a:ext cx="2450641" cy="6442330"/>
          </a:xfrm>
          <a:prstGeom prst="rect">
            <a:avLst/>
          </a:prstGeom>
        </p:spPr>
      </p:pic>
      <p:pic>
        <p:nvPicPr>
          <p:cNvPr id="7" name="Picture 6" descr="A picture containing engineering drawing&#10;&#10;Description automatically generated">
            <a:extLst>
              <a:ext uri="{FF2B5EF4-FFF2-40B4-BE49-F238E27FC236}">
                <a16:creationId xmlns:a16="http://schemas.microsoft.com/office/drawing/2014/main" id="{132FF1DA-A58E-425C-B77B-821969DD0A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50" t="12785" r="3657" b="3631"/>
          <a:stretch/>
        </p:blipFill>
        <p:spPr>
          <a:xfrm>
            <a:off x="9673337" y="453031"/>
            <a:ext cx="2450642" cy="59519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8DDF3E-AAB3-4DC2-BAAA-C75479ECD35A}"/>
              </a:ext>
            </a:extLst>
          </p:cNvPr>
          <p:cNvSpPr txBox="1"/>
          <p:nvPr/>
        </p:nvSpPr>
        <p:spPr>
          <a:xfrm>
            <a:off x="4518828" y="2519866"/>
            <a:ext cx="4293029" cy="2177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90000"/>
            </a:pPr>
            <a:r>
              <a:rPr lang="en-US" sz="3200" b="1" baseline="30000" dirty="0">
                <a:latin typeface="Klavika" panose="02000803050000020004"/>
              </a:rPr>
              <a:t>An international intellectual </a:t>
            </a:r>
            <a:br>
              <a:rPr lang="en-US" sz="3200" b="1" baseline="30000" dirty="0">
                <a:latin typeface="Klavika" panose="02000803050000020004"/>
              </a:rPr>
            </a:br>
            <a:r>
              <a:rPr lang="en-US" sz="3200" b="1" baseline="30000" dirty="0">
                <a:latin typeface="Klavika" panose="02000803050000020004"/>
              </a:rPr>
              <a:t>community to support: </a:t>
            </a:r>
          </a:p>
          <a:p>
            <a:pPr marL="457200" indent="-457200">
              <a:spcAft>
                <a:spcPts val="30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sz="3200" b="1" baseline="30000" dirty="0">
                <a:latin typeface="Klavika" panose="02000803050000020004"/>
              </a:rPr>
              <a:t>Academic research</a:t>
            </a:r>
          </a:p>
          <a:p>
            <a:pPr marL="457200" indent="-457200">
              <a:spcAft>
                <a:spcPts val="30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sz="3200" b="1" baseline="30000" dirty="0">
                <a:latin typeface="Klavika" panose="02000803050000020004"/>
              </a:rPr>
              <a:t>Professional development</a:t>
            </a:r>
          </a:p>
          <a:p>
            <a:pPr marL="457200" indent="-457200">
              <a:spcAft>
                <a:spcPts val="30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sz="3200" b="1" baseline="30000" dirty="0">
                <a:latin typeface="Klavika" panose="02000803050000020004"/>
              </a:rPr>
              <a:t>Engaged scholarship</a:t>
            </a:r>
          </a:p>
          <a:p>
            <a:pPr marL="457200" indent="-457200">
              <a:spcAft>
                <a:spcPts val="30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sz="3200" b="1" baseline="30000" dirty="0">
                <a:latin typeface="Klavika" panose="02000803050000020004"/>
              </a:rPr>
              <a:t>Good times!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AA0B53-0C00-4634-BA7A-B65CC8A3A99E}"/>
              </a:ext>
            </a:extLst>
          </p:cNvPr>
          <p:cNvSpPr/>
          <p:nvPr/>
        </p:nvSpPr>
        <p:spPr>
          <a:xfrm>
            <a:off x="2586925" y="5617552"/>
            <a:ext cx="73391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aseline="30000" dirty="0">
                <a:solidFill>
                  <a:srgbClr val="00ADEF"/>
                </a:solidFill>
                <a:latin typeface="Lato Black" panose="020F0A02020204030203" pitchFamily="34" charset="0"/>
              </a:rPr>
              <a:t>INTERNATIONAL SOCIOLOGICAL ASSOCIATION  www.isa-sociology.com</a:t>
            </a:r>
          </a:p>
          <a:p>
            <a:r>
              <a:rPr lang="en-US" sz="2400" baseline="30000" dirty="0">
                <a:solidFill>
                  <a:srgbClr val="A24596"/>
                </a:solidFill>
                <a:latin typeface="Lato Black" panose="020F0A02020204030203" pitchFamily="34" charset="0"/>
              </a:rPr>
              <a:t>SOCIOLOGY OF AGRICULTURE AND FOOD (RC40)  www.isa-agrifood.com</a:t>
            </a: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6D5915-17C5-49DF-BDA3-3F2EA63B4F54}"/>
              </a:ext>
            </a:extLst>
          </p:cNvPr>
          <p:cNvSpPr txBox="1"/>
          <p:nvPr/>
        </p:nvSpPr>
        <p:spPr>
          <a:xfrm>
            <a:off x="3725730" y="811085"/>
            <a:ext cx="717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4800" b="1" baseline="30000" dirty="0">
                <a:latin typeface="Klavika" panose="02000803050000020004" pitchFamily="50" charset="0"/>
              </a:rPr>
              <a:t>		          </a:t>
            </a:r>
            <a:r>
              <a:rPr lang="en-US" sz="7200" b="1" baseline="30000" dirty="0">
                <a:solidFill>
                  <a:srgbClr val="00AEEF"/>
                </a:solidFill>
                <a:latin typeface="Klavika" panose="02000803050000020004" pitchFamily="50" charset="0"/>
              </a:rPr>
              <a:t>&gt;</a:t>
            </a:r>
            <a:r>
              <a:rPr lang="en-US" sz="4800" b="1" baseline="30000" dirty="0">
                <a:solidFill>
                  <a:srgbClr val="00AEEF"/>
                </a:solidFill>
                <a:latin typeface="Klavika" panose="02000803050000020004" pitchFamily="50" charset="0"/>
              </a:rPr>
              <a:t> </a:t>
            </a:r>
            <a:r>
              <a:rPr lang="en-US" sz="4800" b="1" baseline="30000" dirty="0">
                <a:solidFill>
                  <a:srgbClr val="5C7835"/>
                </a:solidFill>
                <a:latin typeface="Klavika" panose="02000803050000020004" pitchFamily="50" charset="0"/>
              </a:rPr>
              <a:t>SOCIOLOGY</a:t>
            </a:r>
            <a:r>
              <a:rPr lang="en-US" sz="4800" baseline="30000" dirty="0">
                <a:solidFill>
                  <a:srgbClr val="5C7835"/>
                </a:solidFill>
                <a:latin typeface="Klavika" panose="02000803050000020004" pitchFamily="50" charset="0"/>
              </a:rPr>
              <a:t> </a:t>
            </a:r>
            <a:r>
              <a:rPr lang="en-US" sz="4800" b="1" baseline="30000" dirty="0">
                <a:solidFill>
                  <a:srgbClr val="5C7835"/>
                </a:solidFill>
                <a:latin typeface="Klavika" panose="02000803050000020004" pitchFamily="50" charset="0"/>
              </a:rPr>
              <a:t>of</a:t>
            </a:r>
          </a:p>
          <a:p>
            <a:pPr algn="ctr">
              <a:lnSpc>
                <a:spcPts val="2800"/>
              </a:lnSpc>
            </a:pPr>
            <a:r>
              <a:rPr lang="en-US" sz="4800" b="1" baseline="30000" dirty="0">
                <a:solidFill>
                  <a:srgbClr val="5C7835"/>
                </a:solidFill>
                <a:latin typeface="Klavika" panose="02000803050000020004" pitchFamily="50" charset="0"/>
              </a:rPr>
              <a:t>AGRICULTURE and</a:t>
            </a:r>
            <a:r>
              <a:rPr lang="en-US" sz="4800" baseline="30000" dirty="0">
                <a:solidFill>
                  <a:srgbClr val="5C7835"/>
                </a:solidFill>
                <a:latin typeface="Klavika" panose="02000803050000020004" pitchFamily="50" charset="0"/>
              </a:rPr>
              <a:t> </a:t>
            </a:r>
            <a:r>
              <a:rPr lang="en-US" sz="4800" b="1" baseline="30000" dirty="0">
                <a:solidFill>
                  <a:srgbClr val="5C7835"/>
                </a:solidFill>
                <a:latin typeface="Klavika" panose="02000803050000020004" pitchFamily="50" charset="0"/>
              </a:rPr>
              <a:t>FOOD (RC40)</a:t>
            </a:r>
          </a:p>
          <a:p>
            <a:pPr algn="ctr">
              <a:lnSpc>
                <a:spcPts val="2400"/>
              </a:lnSpc>
            </a:pPr>
            <a:r>
              <a:rPr lang="en-US" sz="4800" b="1" baseline="30000" dirty="0">
                <a:solidFill>
                  <a:srgbClr val="A20A96"/>
                </a:solidFill>
                <a:latin typeface="Klavika" panose="02000803050000020004" pitchFamily="50" charset="0"/>
              </a:rPr>
              <a:t>+</a:t>
            </a:r>
          </a:p>
          <a:p>
            <a:pPr algn="ctr">
              <a:lnSpc>
                <a:spcPts val="2800"/>
              </a:lnSpc>
            </a:pPr>
            <a:r>
              <a:rPr lang="en-US" sz="4800" b="1" baseline="30000" dirty="0">
                <a:solidFill>
                  <a:srgbClr val="5C7835"/>
                </a:solidFill>
                <a:latin typeface="Klavika" panose="02000803050000020004" pitchFamily="50" charset="0"/>
              </a:rPr>
              <a:t>INTERNATIONAL</a:t>
            </a:r>
            <a:br>
              <a:rPr lang="en-US" sz="4800" b="1" baseline="30000" dirty="0">
                <a:solidFill>
                  <a:srgbClr val="5C7835"/>
                </a:solidFill>
                <a:latin typeface="Klavika" panose="02000803050000020004" pitchFamily="50" charset="0"/>
              </a:rPr>
            </a:br>
            <a:r>
              <a:rPr lang="en-US" sz="4800" b="1" baseline="30000" dirty="0">
                <a:solidFill>
                  <a:srgbClr val="5C7835"/>
                </a:solidFill>
                <a:latin typeface="Klavika" panose="02000803050000020004" pitchFamily="50" charset="0"/>
              </a:rPr>
              <a:t>SOCIOLOGICAL ASSOCIATION</a:t>
            </a:r>
          </a:p>
          <a:p>
            <a:pPr>
              <a:lnSpc>
                <a:spcPts val="2800"/>
              </a:lnSpc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7483CF-114D-415D-BF4B-D04CB165A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2898" y="4533967"/>
            <a:ext cx="3580673" cy="10380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1394" y="6131515"/>
            <a:ext cx="259080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8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50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Klavika</vt:lpstr>
      <vt:lpstr>Lato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L. Bryant</dc:creator>
  <cp:lastModifiedBy>Diana L. Bryant</cp:lastModifiedBy>
  <cp:revision>12</cp:revision>
  <dcterms:created xsi:type="dcterms:W3CDTF">2020-10-30T10:21:19Z</dcterms:created>
  <dcterms:modified xsi:type="dcterms:W3CDTF">2021-02-24T17:28:41Z</dcterms:modified>
</cp:coreProperties>
</file>